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03" autoAdjust="0"/>
  </p:normalViewPr>
  <p:slideViewPr>
    <p:cSldViewPr snapToGrid="0">
      <p:cViewPr varScale="1">
        <p:scale>
          <a:sx n="104" d="100"/>
          <a:sy n="104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FB79C-E43B-4571-90BD-0B1BE0117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70A32-0FDA-4EEA-9B37-CE6CE964E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DA013-140C-4039-9302-2F89EF7E0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8B40-34A4-452F-AF91-084921AF96CD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8AB0F-3960-4D9F-9DE4-80D95158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2146A-EBA2-4019-B7FE-A202EA265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8EB5-F11A-43BC-80A9-714FA4252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17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6E83C-BAB1-4061-8191-9991A37A8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6C04BB-B019-4A0D-8CD3-A8A27C069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38A19-75DF-4268-AB28-24A089D8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8B40-34A4-452F-AF91-084921AF96CD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89F75-150E-4DD7-80D0-4F0F81C36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C5CAB-8C40-45E2-8E86-149C63D9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8EB5-F11A-43BC-80A9-714FA4252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79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FD935F-78B8-4698-909B-C8E81365C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C5096-739F-40FB-94BF-1C5CF7FA8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461FA-9BCB-4A1A-8281-CDB29014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8B40-34A4-452F-AF91-084921AF96CD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B63F3-DD69-48B9-875C-852FF6B2E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C871B-48FF-4B4F-860A-89753821A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8EB5-F11A-43BC-80A9-714FA4252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35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DC5CE-1F22-4B03-B06A-E46CD7C6F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9AF5B-BDB0-42A4-B356-D2560132D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18168-58CB-4BB2-B76C-13B9B64F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8B40-34A4-452F-AF91-084921AF96CD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F736D-8213-4101-BCBE-28B123BD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13405-B05C-4FE1-8857-A39E4CEA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8EB5-F11A-43BC-80A9-714FA4252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6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E1AAE-525E-41AC-BB67-6FD07EAD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369E0-DDDE-468C-BEF9-DE647DBC5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A8F9F-41F1-4D82-854A-E390B5B7D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8B40-34A4-452F-AF91-084921AF96CD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686EA-64BC-45CB-9D83-2CF9DE516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DE732-A9D6-4FB8-B4F4-6A39BDA5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8EB5-F11A-43BC-80A9-714FA4252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12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A6926-3B07-448A-9452-C36FFC477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ACC82-908D-4DBB-AF90-508446E34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69416-95E1-4E37-B621-ED112D85A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A0971-BCE5-4BFC-8402-4FE8B793A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8B40-34A4-452F-AF91-084921AF96CD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0DB71-EB73-415C-8546-99304120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0FF8C-5730-4C40-B0EE-650CB0F5B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8EB5-F11A-43BC-80A9-714FA4252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91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17A05-B2A5-49C6-AA69-9ABE10C6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7B998-160C-4D37-A815-3FC314464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A03BF-44B6-4CD8-A398-DDB1D4D28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11776E-3517-4AD8-AD2E-CBC41B2CB5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B3E48-F65A-4D8A-B6EF-D7FC37C8AB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F109AB-87E3-431F-BE2D-466C39394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8B40-34A4-452F-AF91-084921AF96CD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A9EF3-708B-4EE1-A579-FA101498D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1EED19-DDB5-4893-AED9-D4236020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8EB5-F11A-43BC-80A9-714FA4252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62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6C4F-225E-4013-8070-11A5D618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372493-FB15-4E5E-A10F-E69EF6877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8B40-34A4-452F-AF91-084921AF96CD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A7A758-91B3-4425-B440-46B6C96B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B0582-492E-43FF-84D3-CCA62646F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8EB5-F11A-43BC-80A9-714FA4252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93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D55ECA-1601-42D1-B87A-EFCDC5EC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8B40-34A4-452F-AF91-084921AF96CD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766B3-151A-4AF4-B2B7-0E6CCE6B2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5D594-C692-4598-B886-9AC965BD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8EB5-F11A-43BC-80A9-714FA4252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72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06011-8888-4141-9B12-7F54C228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197B2-BDF5-4928-AFE1-8A33B199E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03DA6-BE38-4A11-B737-C9ADDA3D8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170CA-E5A6-4079-A2BF-54BC3D451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8B40-34A4-452F-AF91-084921AF96CD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93987-194F-4BF2-959D-1E1E55C5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433AF-A7E6-4143-8116-A17CCEC9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8EB5-F11A-43BC-80A9-714FA4252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54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694C3-BDB0-4E1F-B9B7-3F1453B9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8ADD5-017D-42AD-97C6-3D8FCA47C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80886-6215-4686-B077-DC3260F92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86C01-F2C6-4A64-AC4B-F06BC1998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8B40-34A4-452F-AF91-084921AF96CD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EA57A-385E-48A7-BB62-6153A2B1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17841-658A-4904-9B41-5E8E96712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8EB5-F11A-43BC-80A9-714FA4252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24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A14466-1480-4D2F-9573-A5D74039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D945F-B733-44B1-A25B-3E2914882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AC9F0-BB13-48B7-A5F4-9298FF4012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88B40-34A4-452F-AF91-084921AF96CD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83702-BBF6-402E-9A4B-969E09B5A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C77D4-3784-4D18-A62F-7778DA10D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48EB5-F11A-43BC-80A9-714FA4252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93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C9363D-CCAA-4711-AD41-88442ECB9D73}"/>
              </a:ext>
            </a:extLst>
          </p:cNvPr>
          <p:cNvSpPr/>
          <p:nvPr/>
        </p:nvSpPr>
        <p:spPr>
          <a:xfrm>
            <a:off x="130392" y="1859637"/>
            <a:ext cx="1193121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PROGRAM DE PREVENIRE SI REDUCERE</a:t>
            </a:r>
          </a:p>
          <a:p>
            <a:pPr algn="ctr"/>
            <a:r>
              <a:rPr lang="en-US" sz="5400" b="1" cap="none" spc="0" dirty="0">
                <a:ln w="95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CANTITATILOR DE DESEURI GENERATE</a:t>
            </a:r>
          </a:p>
          <a:p>
            <a:pPr algn="ctr"/>
            <a:r>
              <a:rPr lang="en-US" sz="54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DIN ACTIVITATEA PROPRIE PE ANUL 2024</a:t>
            </a:r>
            <a:endParaRPr lang="en-US" sz="5400" b="1" cap="none" spc="0" dirty="0">
              <a:ln w="9525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8779B86-D709-4BAA-BCDC-75BF9B07D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68275"/>
            <a:ext cx="126523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49F0BF-4DEA-4E1B-AAF3-375E42D66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088" y="4520315"/>
            <a:ext cx="10432842" cy="2001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1E75CF-FEEE-4061-868D-6A5076890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600" y="461251"/>
            <a:ext cx="6590347" cy="7986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9FEC9B-DB7B-4041-D1D4-B2C11193F592}"/>
              </a:ext>
            </a:extLst>
          </p:cNvPr>
          <p:cNvSpPr txBox="1"/>
          <p:nvPr/>
        </p:nvSpPr>
        <p:spPr>
          <a:xfrm>
            <a:off x="234892" y="1501629"/>
            <a:ext cx="213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Nr. 22/11.01.2024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1C6D3E-CC0A-912D-3385-5D1D0A05AB7A}"/>
              </a:ext>
            </a:extLst>
          </p:cNvPr>
          <p:cNvSpPr txBox="1"/>
          <p:nvPr/>
        </p:nvSpPr>
        <p:spPr>
          <a:xfrm>
            <a:off x="9731229" y="285226"/>
            <a:ext cx="2330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APROB</a:t>
            </a:r>
          </a:p>
          <a:p>
            <a:pPr algn="ctr"/>
            <a:r>
              <a:rPr lang="en-GB" dirty="0"/>
              <a:t>ADMINISTRATOR</a:t>
            </a:r>
          </a:p>
          <a:p>
            <a:pPr algn="ctr"/>
            <a:r>
              <a:rPr lang="en-GB" dirty="0"/>
              <a:t>Stefan DRAGHICI</a:t>
            </a:r>
          </a:p>
        </p:txBody>
      </p:sp>
    </p:spTree>
    <p:extLst>
      <p:ext uri="{BB962C8B-B14F-4D97-AF65-F5344CB8AC3E}">
        <p14:creationId xmlns:p14="http://schemas.microsoft.com/office/powerpoint/2010/main" val="2307512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768377E-7D72-4C81-BEF2-70E212AC0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0222"/>
              </p:ext>
            </p:extLst>
          </p:nvPr>
        </p:nvGraphicFramePr>
        <p:xfrm>
          <a:off x="8182113" y="145774"/>
          <a:ext cx="3911601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1601">
                  <a:extLst>
                    <a:ext uri="{9D8B030D-6E8A-4147-A177-3AD203B41FA5}">
                      <a16:colId xmlns:a16="http://schemas.microsoft.com/office/drawing/2014/main" val="41982199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APROB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732652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ADMINISTRATOR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488109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 err="1">
                          <a:effectLst/>
                        </a:rPr>
                        <a:t>Ștefan</a:t>
                      </a:r>
                      <a:r>
                        <a:rPr lang="en-GB" sz="1400" u="none" strike="noStrike" dirty="0">
                          <a:effectLst/>
                        </a:rPr>
                        <a:t> DRĂGHICI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91691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B49055A-5C93-4D56-8EFA-6375BE37E944}"/>
              </a:ext>
            </a:extLst>
          </p:cNvPr>
          <p:cNvSpPr txBox="1"/>
          <p:nvPr/>
        </p:nvSpPr>
        <p:spPr>
          <a:xfrm>
            <a:off x="148536" y="1670237"/>
            <a:ext cx="11894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r>
              <a:rPr lang="en-GB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CANTITATEA DE DESEURI PRECONIZATA DE A FI GENERATA DIN ACTIVITATEA PROPRIE (COLECTARE, SORTARE, RECUPERARE, RECICLARE)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92D2639-9CDE-4B83-B308-BD54803AE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115633"/>
              </p:ext>
            </p:extLst>
          </p:nvPr>
        </p:nvGraphicFramePr>
        <p:xfrm>
          <a:off x="148535" y="3597315"/>
          <a:ext cx="11894930" cy="2588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9095">
                  <a:extLst>
                    <a:ext uri="{9D8B030D-6E8A-4147-A177-3AD203B41FA5}">
                      <a16:colId xmlns:a16="http://schemas.microsoft.com/office/drawing/2014/main" val="3684083418"/>
                    </a:ext>
                  </a:extLst>
                </a:gridCol>
                <a:gridCol w="659087">
                  <a:extLst>
                    <a:ext uri="{9D8B030D-6E8A-4147-A177-3AD203B41FA5}">
                      <a16:colId xmlns:a16="http://schemas.microsoft.com/office/drawing/2014/main" val="1838213971"/>
                    </a:ext>
                  </a:extLst>
                </a:gridCol>
                <a:gridCol w="1311197">
                  <a:extLst>
                    <a:ext uri="{9D8B030D-6E8A-4147-A177-3AD203B41FA5}">
                      <a16:colId xmlns:a16="http://schemas.microsoft.com/office/drawing/2014/main" val="815314754"/>
                    </a:ext>
                  </a:extLst>
                </a:gridCol>
                <a:gridCol w="679525">
                  <a:extLst>
                    <a:ext uri="{9D8B030D-6E8A-4147-A177-3AD203B41FA5}">
                      <a16:colId xmlns:a16="http://schemas.microsoft.com/office/drawing/2014/main" val="2421545704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val="1325108615"/>
                    </a:ext>
                  </a:extLst>
                </a:gridCol>
                <a:gridCol w="675861">
                  <a:extLst>
                    <a:ext uri="{9D8B030D-6E8A-4147-A177-3AD203B41FA5}">
                      <a16:colId xmlns:a16="http://schemas.microsoft.com/office/drawing/2014/main" val="925972000"/>
                    </a:ext>
                  </a:extLst>
                </a:gridCol>
                <a:gridCol w="1099930">
                  <a:extLst>
                    <a:ext uri="{9D8B030D-6E8A-4147-A177-3AD203B41FA5}">
                      <a16:colId xmlns:a16="http://schemas.microsoft.com/office/drawing/2014/main" val="2250099562"/>
                    </a:ext>
                  </a:extLst>
                </a:gridCol>
                <a:gridCol w="702365">
                  <a:extLst>
                    <a:ext uri="{9D8B030D-6E8A-4147-A177-3AD203B41FA5}">
                      <a16:colId xmlns:a16="http://schemas.microsoft.com/office/drawing/2014/main" val="2487275103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790155024"/>
                    </a:ext>
                  </a:extLst>
                </a:gridCol>
                <a:gridCol w="662609">
                  <a:extLst>
                    <a:ext uri="{9D8B030D-6E8A-4147-A177-3AD203B41FA5}">
                      <a16:colId xmlns:a16="http://schemas.microsoft.com/office/drawing/2014/main" val="3783005388"/>
                    </a:ext>
                  </a:extLst>
                </a:gridCol>
                <a:gridCol w="993913">
                  <a:extLst>
                    <a:ext uri="{9D8B030D-6E8A-4147-A177-3AD203B41FA5}">
                      <a16:colId xmlns:a16="http://schemas.microsoft.com/office/drawing/2014/main" val="2063844110"/>
                    </a:ext>
                  </a:extLst>
                </a:gridCol>
                <a:gridCol w="702365">
                  <a:extLst>
                    <a:ext uri="{9D8B030D-6E8A-4147-A177-3AD203B41FA5}">
                      <a16:colId xmlns:a16="http://schemas.microsoft.com/office/drawing/2014/main" val="2091938989"/>
                    </a:ext>
                  </a:extLst>
                </a:gridCol>
                <a:gridCol w="689905">
                  <a:extLst>
                    <a:ext uri="{9D8B030D-6E8A-4147-A177-3AD203B41FA5}">
                      <a16:colId xmlns:a16="http://schemas.microsoft.com/office/drawing/2014/main" val="1824233174"/>
                    </a:ext>
                  </a:extLst>
                </a:gridCol>
                <a:gridCol w="669547">
                  <a:extLst>
                    <a:ext uri="{9D8B030D-6E8A-4147-A177-3AD203B41FA5}">
                      <a16:colId xmlns:a16="http://schemas.microsoft.com/office/drawing/2014/main" val="2442403558"/>
                    </a:ext>
                  </a:extLst>
                </a:gridCol>
              </a:tblGrid>
              <a:tr h="3905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 ambalaj material plastic 07.02.13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ambalaj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carton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hârtie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15.01.01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ambalaj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lemn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15.01.03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 plastic 15.01.02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deseuri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inclusiv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amestecuri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de la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tratarea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mecanica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deseurilor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19 12 12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feroase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16 01 17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 menajer 20.03.01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67440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Sursă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Cantitate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Sursă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Cantitate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Sursă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Cantitate to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Sursă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Cantitate to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Sursă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Cantitate to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Sursă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Cantitate to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Sursă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Cantitate to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0386264"/>
                  </a:ext>
                </a:extLst>
              </a:tr>
              <a:tr h="46672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Deșeuri rezultate din activitatea industrială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Activitatea de birou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Cantități rezultate din activitatea de sortare a materiei prime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Activitatea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birou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Deșeuri rezultate din activitatea industrială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Cantități rezultate din activitatea de sortare a materiei prime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Activitate curentă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2542585"/>
                  </a:ext>
                </a:extLst>
              </a:tr>
              <a:tr h="7715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Cantități rezultate din activitatea de sortare a materiei prime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 surse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1848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2317C30-7727-40CF-AE6B-C56E4D5C2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13" y="329557"/>
            <a:ext cx="126807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7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F6D736-BD73-46E1-9670-77B0D0ECD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156337"/>
              </p:ext>
            </p:extLst>
          </p:nvPr>
        </p:nvGraphicFramePr>
        <p:xfrm>
          <a:off x="137906" y="2694066"/>
          <a:ext cx="12054095" cy="4507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6773">
                  <a:extLst>
                    <a:ext uri="{9D8B030D-6E8A-4147-A177-3AD203B41FA5}">
                      <a16:colId xmlns:a16="http://schemas.microsoft.com/office/drawing/2014/main" val="3233057351"/>
                    </a:ext>
                  </a:extLst>
                </a:gridCol>
                <a:gridCol w="750498">
                  <a:extLst>
                    <a:ext uri="{9D8B030D-6E8A-4147-A177-3AD203B41FA5}">
                      <a16:colId xmlns:a16="http://schemas.microsoft.com/office/drawing/2014/main" val="3602533507"/>
                    </a:ext>
                  </a:extLst>
                </a:gridCol>
                <a:gridCol w="1656272">
                  <a:extLst>
                    <a:ext uri="{9D8B030D-6E8A-4147-A177-3AD203B41FA5}">
                      <a16:colId xmlns:a16="http://schemas.microsoft.com/office/drawing/2014/main" val="4217492190"/>
                    </a:ext>
                  </a:extLst>
                </a:gridCol>
                <a:gridCol w="707366">
                  <a:extLst>
                    <a:ext uri="{9D8B030D-6E8A-4147-A177-3AD203B41FA5}">
                      <a16:colId xmlns:a16="http://schemas.microsoft.com/office/drawing/2014/main" val="1110912609"/>
                    </a:ext>
                  </a:extLst>
                </a:gridCol>
                <a:gridCol w="1639019">
                  <a:extLst>
                    <a:ext uri="{9D8B030D-6E8A-4147-A177-3AD203B41FA5}">
                      <a16:colId xmlns:a16="http://schemas.microsoft.com/office/drawing/2014/main" val="1704297919"/>
                    </a:ext>
                  </a:extLst>
                </a:gridCol>
                <a:gridCol w="793630">
                  <a:extLst>
                    <a:ext uri="{9D8B030D-6E8A-4147-A177-3AD203B41FA5}">
                      <a16:colId xmlns:a16="http://schemas.microsoft.com/office/drawing/2014/main" val="944406919"/>
                    </a:ext>
                  </a:extLst>
                </a:gridCol>
                <a:gridCol w="1656272">
                  <a:extLst>
                    <a:ext uri="{9D8B030D-6E8A-4147-A177-3AD203B41FA5}">
                      <a16:colId xmlns:a16="http://schemas.microsoft.com/office/drawing/2014/main" val="1907827801"/>
                    </a:ext>
                  </a:extLst>
                </a:gridCol>
                <a:gridCol w="793630">
                  <a:extLst>
                    <a:ext uri="{9D8B030D-6E8A-4147-A177-3AD203B41FA5}">
                      <a16:colId xmlns:a16="http://schemas.microsoft.com/office/drawing/2014/main" val="392626862"/>
                    </a:ext>
                  </a:extLst>
                </a:gridCol>
                <a:gridCol w="1630392">
                  <a:extLst>
                    <a:ext uri="{9D8B030D-6E8A-4147-A177-3AD203B41FA5}">
                      <a16:colId xmlns:a16="http://schemas.microsoft.com/office/drawing/2014/main" val="2936367477"/>
                    </a:ext>
                  </a:extLst>
                </a:gridCol>
                <a:gridCol w="710243">
                  <a:extLst>
                    <a:ext uri="{9D8B030D-6E8A-4147-A177-3AD203B41FA5}">
                      <a16:colId xmlns:a16="http://schemas.microsoft.com/office/drawing/2014/main" val="2289478244"/>
                    </a:ext>
                  </a:extLst>
                </a:gridCol>
              </a:tblGrid>
              <a:tr h="64784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 ambalaj material plastic     15 01.02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ambalaj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carton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hârtie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15 01 01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</a:t>
                      </a:r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ambalaje</a:t>
                      </a:r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lemn</a:t>
                      </a:r>
                      <a:r>
                        <a:rPr lang="es-E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15 01 03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 plastic 16 01 19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 plastic 20 01 39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204298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Sursă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Cantitate to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Sursă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Cantitate to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Sursă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Cantitate to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Sursă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Cantitate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Sursă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Cantitate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4082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Societățile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pentru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care S.C. Recycling Mondo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desfășoară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prestări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colectare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 plastic,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societăți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colectoare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 care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organizația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desfășoară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activități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comerciale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societati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comercale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generatoare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deseuri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cu care S.C. Recycling Mondo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contract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cumparare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deseuri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 plastic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contract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prestari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R3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reciclare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deseuri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Societățile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pentru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care S.C. Recycling Mondo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desfășoară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prestări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colectare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 plastic,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societăți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colectoare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 care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organizația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desfășoară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activități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comerciale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societati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comercale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generatoare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deseuri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cu care S.C. Recycling Mondo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contract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cumparare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deseuri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 plastic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contract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prestari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R3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reciclare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deseuri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Societățile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pentru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care S.C. Recycling Mondo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desfășoară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prestări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colectare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 plastic,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societăți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colectoare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 care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organizația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desfășoară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activități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comerciale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societati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comercale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generatoare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deseuri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cu care S.C. Recycling Mondo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contract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cumparare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deseuri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 plastic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contract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prestari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R3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reciclare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deseuri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Societățile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pentru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care S.C. Recycling Mondo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desfășoară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prestări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colectare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 plastic,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societăți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colectoare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 care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organizația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desfășoară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activități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comerciale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societati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comercale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generatoare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deseuri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cu care S.C. Recycling Mondo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contract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cumparare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deseuri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 plastic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contract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prestari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R3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reciclare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deseuri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40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Societățile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pentru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care S.C. Recycling Mondo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desfășoară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prestări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colectare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 plastic,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societăți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colectoare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 care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organizația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desfășoară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activități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comerciale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societati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comercale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generatoare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deseuri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cu care S.C. Recycling Mondo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contract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cumparare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deseuri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 plastic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contract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prestari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R3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reciclare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deseuri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261442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4D00F88-2515-4395-83DD-B76BBD4D57FD}"/>
              </a:ext>
            </a:extLst>
          </p:cNvPr>
          <p:cNvSpPr txBox="1"/>
          <p:nvPr/>
        </p:nvSpPr>
        <p:spPr>
          <a:xfrm>
            <a:off x="446709" y="1764636"/>
            <a:ext cx="11590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GB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CANTITATEA DE DESEURI PRECONIZATA DE A FI COLECTATA SI/SAU ACHIZITIONATA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B96EE-318D-4079-9BF5-2F901BA2B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61" y="338048"/>
            <a:ext cx="126807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9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97F93D-FEDB-4314-87A0-55C1C8774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95" y="0"/>
            <a:ext cx="889069" cy="10002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FB26B3-84ED-4B6C-86E1-D86BAC1C41D0}"/>
              </a:ext>
            </a:extLst>
          </p:cNvPr>
          <p:cNvSpPr txBox="1"/>
          <p:nvPr/>
        </p:nvSpPr>
        <p:spPr>
          <a:xfrm>
            <a:off x="1414733" y="276115"/>
            <a:ext cx="1055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en-GB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CANTITATEA DE DESEURI PRECONIZATA DE A FI VALORIFICATA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1080D2-1D82-4694-BDE4-46CFD731C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581969"/>
              </p:ext>
            </p:extLst>
          </p:nvPr>
        </p:nvGraphicFramePr>
        <p:xfrm>
          <a:off x="78377" y="886691"/>
          <a:ext cx="12043954" cy="2525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3989">
                  <a:extLst>
                    <a:ext uri="{9D8B030D-6E8A-4147-A177-3AD203B41FA5}">
                      <a16:colId xmlns:a16="http://schemas.microsoft.com/office/drawing/2014/main" val="1314495419"/>
                    </a:ext>
                  </a:extLst>
                </a:gridCol>
                <a:gridCol w="819051">
                  <a:extLst>
                    <a:ext uri="{9D8B030D-6E8A-4147-A177-3AD203B41FA5}">
                      <a16:colId xmlns:a16="http://schemas.microsoft.com/office/drawing/2014/main" val="2700397888"/>
                    </a:ext>
                  </a:extLst>
                </a:gridCol>
                <a:gridCol w="589883">
                  <a:extLst>
                    <a:ext uri="{9D8B030D-6E8A-4147-A177-3AD203B41FA5}">
                      <a16:colId xmlns:a16="http://schemas.microsoft.com/office/drawing/2014/main" val="1629462996"/>
                    </a:ext>
                  </a:extLst>
                </a:gridCol>
                <a:gridCol w="773991">
                  <a:extLst>
                    <a:ext uri="{9D8B030D-6E8A-4147-A177-3AD203B41FA5}">
                      <a16:colId xmlns:a16="http://schemas.microsoft.com/office/drawing/2014/main" val="3857752095"/>
                    </a:ext>
                  </a:extLst>
                </a:gridCol>
                <a:gridCol w="640142">
                  <a:extLst>
                    <a:ext uri="{9D8B030D-6E8A-4147-A177-3AD203B41FA5}">
                      <a16:colId xmlns:a16="http://schemas.microsoft.com/office/drawing/2014/main" val="523735342"/>
                    </a:ext>
                  </a:extLst>
                </a:gridCol>
                <a:gridCol w="832465">
                  <a:extLst>
                    <a:ext uri="{9D8B030D-6E8A-4147-A177-3AD203B41FA5}">
                      <a16:colId xmlns:a16="http://schemas.microsoft.com/office/drawing/2014/main" val="1142495699"/>
                    </a:ext>
                  </a:extLst>
                </a:gridCol>
                <a:gridCol w="629531">
                  <a:extLst>
                    <a:ext uri="{9D8B030D-6E8A-4147-A177-3AD203B41FA5}">
                      <a16:colId xmlns:a16="http://schemas.microsoft.com/office/drawing/2014/main" val="449434310"/>
                    </a:ext>
                  </a:extLst>
                </a:gridCol>
                <a:gridCol w="748937">
                  <a:extLst>
                    <a:ext uri="{9D8B030D-6E8A-4147-A177-3AD203B41FA5}">
                      <a16:colId xmlns:a16="http://schemas.microsoft.com/office/drawing/2014/main" val="5892804"/>
                    </a:ext>
                  </a:extLst>
                </a:gridCol>
                <a:gridCol w="694605">
                  <a:extLst>
                    <a:ext uri="{9D8B030D-6E8A-4147-A177-3AD203B41FA5}">
                      <a16:colId xmlns:a16="http://schemas.microsoft.com/office/drawing/2014/main" val="3677979592"/>
                    </a:ext>
                  </a:extLst>
                </a:gridCol>
                <a:gridCol w="960851">
                  <a:extLst>
                    <a:ext uri="{9D8B030D-6E8A-4147-A177-3AD203B41FA5}">
                      <a16:colId xmlns:a16="http://schemas.microsoft.com/office/drawing/2014/main" val="492215118"/>
                    </a:ext>
                  </a:extLst>
                </a:gridCol>
                <a:gridCol w="634898">
                  <a:extLst>
                    <a:ext uri="{9D8B030D-6E8A-4147-A177-3AD203B41FA5}">
                      <a16:colId xmlns:a16="http://schemas.microsoft.com/office/drawing/2014/main" val="300815885"/>
                    </a:ext>
                  </a:extLst>
                </a:gridCol>
                <a:gridCol w="961905">
                  <a:extLst>
                    <a:ext uri="{9D8B030D-6E8A-4147-A177-3AD203B41FA5}">
                      <a16:colId xmlns:a16="http://schemas.microsoft.com/office/drawing/2014/main" val="3492324807"/>
                    </a:ext>
                  </a:extLst>
                </a:gridCol>
                <a:gridCol w="665334">
                  <a:extLst>
                    <a:ext uri="{9D8B030D-6E8A-4147-A177-3AD203B41FA5}">
                      <a16:colId xmlns:a16="http://schemas.microsoft.com/office/drawing/2014/main" val="3043177646"/>
                    </a:ext>
                  </a:extLst>
                </a:gridCol>
                <a:gridCol w="895719">
                  <a:extLst>
                    <a:ext uri="{9D8B030D-6E8A-4147-A177-3AD203B41FA5}">
                      <a16:colId xmlns:a16="http://schemas.microsoft.com/office/drawing/2014/main" val="1337005612"/>
                    </a:ext>
                  </a:extLst>
                </a:gridCol>
                <a:gridCol w="638985">
                  <a:extLst>
                    <a:ext uri="{9D8B030D-6E8A-4147-A177-3AD203B41FA5}">
                      <a16:colId xmlns:a16="http://schemas.microsoft.com/office/drawing/2014/main" val="1733467659"/>
                    </a:ext>
                  </a:extLst>
                </a:gridCol>
                <a:gridCol w="913668">
                  <a:extLst>
                    <a:ext uri="{9D8B030D-6E8A-4147-A177-3AD203B41FA5}">
                      <a16:colId xmlns:a16="http://schemas.microsoft.com/office/drawing/2014/main" val="1427084765"/>
                    </a:ext>
                  </a:extLst>
                </a:gridCol>
              </a:tblGrid>
              <a:tr h="94210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 ambalaj material plastic 07.02.13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ambalaj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carton </a:t>
                      </a:r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hârtie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15.01.01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ambalaj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lemn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15.01.03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 plastic 15.01.02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 </a:t>
                      </a:r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deseuri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</a:t>
                      </a:r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inclusiv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amestecuri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de la </a:t>
                      </a:r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tratarea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mecanica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deseurilor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19 12 12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metale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feroase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16 01 17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 plastic 16 01 19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Deseu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 plastic 20 01 39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9234209"/>
                  </a:ext>
                </a:extLst>
              </a:tr>
              <a:tr h="1637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Cantitate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Destinatie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Cantitate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Destinatie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Cantitate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Destinatie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Cantitate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Destinatie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Cantitate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Destinatie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Cantitate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Destinatie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Cantitate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Destinatie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Cantitate</a:t>
                      </a:r>
                      <a:r>
                        <a:rPr lang="en-GB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Destinatie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5191360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Societati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comerciale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colectoare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reciclatoare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Societati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comerciale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colectoare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reciclatoare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Societati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comerciale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colectoare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reciclatoare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Societati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comerciale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colectoare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reciclatoare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Societati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comerciale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specializate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valorificarea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energetica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eliminarea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deseurilor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Societati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comerciale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colectoare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reciclatoare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Societati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comerciale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colectoare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reciclatoare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Societati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comerciale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colectoare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reciclatoare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733298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D79A979-2118-330D-29AD-8576193F066B}"/>
              </a:ext>
            </a:extLst>
          </p:cNvPr>
          <p:cNvSpPr txBox="1"/>
          <p:nvPr/>
        </p:nvSpPr>
        <p:spPr>
          <a:xfrm>
            <a:off x="102305" y="3560766"/>
            <a:ext cx="1180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CANTITATEA DE DESEURI PRECONIZATA A FI RECICLATA PE ANUL 2024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ACA2623-DC5B-3C14-44EF-5E43A13A0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44641"/>
              </p:ext>
            </p:extLst>
          </p:nvPr>
        </p:nvGraphicFramePr>
        <p:xfrm>
          <a:off x="219295" y="4022431"/>
          <a:ext cx="11903036" cy="2459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405">
                  <a:extLst>
                    <a:ext uri="{9D8B030D-6E8A-4147-A177-3AD203B41FA5}">
                      <a16:colId xmlns:a16="http://schemas.microsoft.com/office/drawing/2014/main" val="1974515905"/>
                    </a:ext>
                  </a:extLst>
                </a:gridCol>
                <a:gridCol w="5109491">
                  <a:extLst>
                    <a:ext uri="{9D8B030D-6E8A-4147-A177-3AD203B41FA5}">
                      <a16:colId xmlns:a16="http://schemas.microsoft.com/office/drawing/2014/main" val="861849450"/>
                    </a:ext>
                  </a:extLst>
                </a:gridCol>
                <a:gridCol w="1903478">
                  <a:extLst>
                    <a:ext uri="{9D8B030D-6E8A-4147-A177-3AD203B41FA5}">
                      <a16:colId xmlns:a16="http://schemas.microsoft.com/office/drawing/2014/main" val="1951916022"/>
                    </a:ext>
                  </a:extLst>
                </a:gridCol>
                <a:gridCol w="2982662">
                  <a:extLst>
                    <a:ext uri="{9D8B030D-6E8A-4147-A177-3AD203B41FA5}">
                      <a16:colId xmlns:a16="http://schemas.microsoft.com/office/drawing/2014/main" val="1014912338"/>
                    </a:ext>
                  </a:extLst>
                </a:gridCol>
              </a:tblGrid>
              <a:tr h="46231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COD DESEU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SURSA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CANTITATEA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DESTINATIA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659026"/>
                  </a:ext>
                </a:extLst>
              </a:tr>
              <a:tr h="338550">
                <a:tc>
                  <a:txBody>
                    <a:bodyPr/>
                    <a:lstStyle/>
                    <a:p>
                      <a:r>
                        <a:rPr lang="en-GB" sz="1400" dirty="0"/>
                        <a:t>15 01 02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ACHIZITIE, COLECTARE, GENERARE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4170.001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RECICLARE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28890"/>
                  </a:ext>
                </a:extLst>
              </a:tr>
              <a:tr h="338550">
                <a:tc>
                  <a:txBody>
                    <a:bodyPr/>
                    <a:lstStyle/>
                    <a:p>
                      <a:r>
                        <a:rPr lang="en-GB" sz="1400" dirty="0"/>
                        <a:t>16 01 19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ACHIZITIE, COLECTARE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RECICLARE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785805"/>
                  </a:ext>
                </a:extLst>
              </a:tr>
              <a:tr h="338550">
                <a:tc>
                  <a:txBody>
                    <a:bodyPr/>
                    <a:lstStyle/>
                    <a:p>
                      <a:r>
                        <a:rPr lang="en-GB" sz="1400" dirty="0"/>
                        <a:t>20 01 09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ACHIZITIE, COLECTARE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RECICLARE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447725"/>
                  </a:ext>
                </a:extLst>
              </a:tr>
              <a:tr h="338550">
                <a:tc>
                  <a:txBody>
                    <a:bodyPr/>
                    <a:lstStyle/>
                    <a:p>
                      <a:r>
                        <a:rPr lang="en-GB" sz="1400" dirty="0"/>
                        <a:t>15 01 03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COLECTARE, GENERARE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RECUPERARE, REPARARE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762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/>
                        <a:t>07 02 13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ACHIZITIE, COLECTARE, GENERARE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RECICLARE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758084"/>
                  </a:ext>
                </a:extLst>
              </a:tr>
              <a:tr h="338550">
                <a:tc>
                  <a:txBody>
                    <a:bodyPr/>
                    <a:lstStyle/>
                    <a:p>
                      <a:r>
                        <a:rPr lang="en-GB" sz="1400" dirty="0"/>
                        <a:t>20 01 39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ACHIZITIE, COLECTARE,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RECICLARE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980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69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BEC7E6-EBAC-4166-8012-11D4F87D9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61" y="134863"/>
            <a:ext cx="859326" cy="9667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BB6BEB-3D6E-40F1-93E6-66EFB72C0F0E}"/>
              </a:ext>
            </a:extLst>
          </p:cNvPr>
          <p:cNvSpPr txBox="1"/>
          <p:nvPr/>
        </p:nvSpPr>
        <p:spPr>
          <a:xfrm>
            <a:off x="-1" y="1037339"/>
            <a:ext cx="12063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  <a:r>
              <a:rPr lang="en-GB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IERARHIA APLICATA IN CADRUL POLITICII DE PREVENIRE A GENERARII SI DE GESTIONARE A DESEURILOR IN CADRUL S.C. RECYLING MONDO PLAST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2D64BD-0508-4816-A63B-5B357CC1D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406667"/>
              </p:ext>
            </p:extLst>
          </p:nvPr>
        </p:nvGraphicFramePr>
        <p:xfrm>
          <a:off x="185529" y="1911095"/>
          <a:ext cx="11877813" cy="4885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2331">
                  <a:extLst>
                    <a:ext uri="{9D8B030D-6E8A-4147-A177-3AD203B41FA5}">
                      <a16:colId xmlns:a16="http://schemas.microsoft.com/office/drawing/2014/main" val="3578005717"/>
                    </a:ext>
                  </a:extLst>
                </a:gridCol>
                <a:gridCol w="7801448">
                  <a:extLst>
                    <a:ext uri="{9D8B030D-6E8A-4147-A177-3AD203B41FA5}">
                      <a16:colId xmlns:a16="http://schemas.microsoft.com/office/drawing/2014/main" val="1455769500"/>
                    </a:ext>
                  </a:extLst>
                </a:gridCol>
                <a:gridCol w="2124034">
                  <a:extLst>
                    <a:ext uri="{9D8B030D-6E8A-4147-A177-3AD203B41FA5}">
                      <a16:colId xmlns:a16="http://schemas.microsoft.com/office/drawing/2014/main" val="3749134107"/>
                    </a:ext>
                  </a:extLst>
                </a:gridCol>
              </a:tblGrid>
              <a:tr h="23633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Ierarhie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Măsuri</a:t>
                      </a:r>
                      <a:r>
                        <a:rPr lang="en-GB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stabilite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Resurse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val="3678427951"/>
                  </a:ext>
                </a:extLst>
              </a:tr>
              <a:tr h="41706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Prevenire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Reducerea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deșeurilor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rezultate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din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activitatea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industrială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care nu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întrebuințare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printr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-o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sortare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atenta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manipularea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depozitarea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deseurilor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folie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pierderi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timpul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desfasurarii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activiratilor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Extruder, moara, filtre laser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val="1876696399"/>
                  </a:ext>
                </a:extLst>
              </a:tr>
              <a:tr h="340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Reducerea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cantității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hârtie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folosită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activitatea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birou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păstrarea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unor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format electronic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folosirea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email-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ului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mijloc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principal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corespondență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Calculatoare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dischete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stick,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rețeaua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val="4293510283"/>
                  </a:ext>
                </a:extLst>
              </a:tr>
              <a:tr h="46571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Prevenirea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opririi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accidentale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echipamentelor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efectuarea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întreținerilor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reviziilor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conformitate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planul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mentenață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verificarea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întreținerea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echipamentelor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furnizare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curent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electric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Aviz PRAM anual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val="1527817108"/>
                  </a:ext>
                </a:extLst>
              </a:tr>
              <a:tr h="2641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Pregătirea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pentru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reutilizare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Reintroducerea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circuit a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ambalajelor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preluarea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predarea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schimb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ambalajelor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din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lemn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preluarea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clienți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big bags-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urilor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ambalaje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din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lemn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                                                               80% a big bags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val="3063506481"/>
                  </a:ext>
                </a:extLst>
              </a:tr>
              <a:tr h="264139">
                <a:tc v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Refolosirea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activitatea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depozitare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transport a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ambalajelor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recuperate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activitatea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sortare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Sortatori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val="1807929444"/>
                  </a:ext>
                </a:extLst>
              </a:tr>
              <a:tr h="3406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Reciclarea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Cresterea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 80% a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cantitatii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din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ambalaj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plastic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deșeurilor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din plastic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reciclate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achizitionarea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linii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eficientizarea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activitatilor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Linia de reciclare, echipele de lucru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val="2761330280"/>
                  </a:ext>
                </a:extLst>
              </a:tr>
              <a:tr h="11886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Vinderea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vederea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reciclării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deșeurilor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din carton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hârtie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generate,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colectate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cumpărate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vânzare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cumpărare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deseuri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carton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hartie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prestari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colectare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deseuri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carton,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activitatea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sortare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deseurilor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vederea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reciclarii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val="420472214"/>
                  </a:ext>
                </a:extLst>
              </a:tr>
              <a:tr h="52827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 </a:t>
                      </a:r>
                      <a:r>
                        <a:rPr lang="en-GB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operatiuni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valorificare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precum </a:t>
                      </a:r>
                      <a:r>
                        <a:rPr lang="en-GB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valorificarea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energetica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Valorificarea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energetica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deșeurilor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industriale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care nu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valoare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întrebuințare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REPSAN ENERGY SRL, conform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Contractului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prestari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servicii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Contractului de prestari servicii preluare deseuri Resurse financiare: 100000 lei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val="789880414"/>
                  </a:ext>
                </a:extLst>
              </a:tr>
              <a:tr h="52827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Eliminare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Eliminarea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deseurilor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menajere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S.C.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Salubris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SA, conform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Contractului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prestari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servicii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furnizare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servicii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salubritate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Resurse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financiare</a:t>
                      </a:r>
                      <a:r>
                        <a:rPr lang="en-GB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100 lei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val="3859719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057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1075</Words>
  <Application>Microsoft Office PowerPoint</Application>
  <PresentationFormat>Widescreen</PresentationFormat>
  <Paragraphs>173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RMP-sectie</dc:creator>
  <cp:lastModifiedBy>RMP-sectie</cp:lastModifiedBy>
  <cp:revision>20</cp:revision>
  <dcterms:created xsi:type="dcterms:W3CDTF">2022-02-23T15:28:17Z</dcterms:created>
  <dcterms:modified xsi:type="dcterms:W3CDTF">2024-03-29T14:34:25Z</dcterms:modified>
</cp:coreProperties>
</file>